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1"/>
  </p:notesMasterIdLst>
  <p:sldIdLst>
    <p:sldId id="256" r:id="rId2"/>
    <p:sldId id="272" r:id="rId3"/>
    <p:sldId id="305" r:id="rId4"/>
    <p:sldId id="273" r:id="rId5"/>
    <p:sldId id="274" r:id="rId6"/>
    <p:sldId id="268" r:id="rId7"/>
    <p:sldId id="269" r:id="rId8"/>
    <p:sldId id="270" r:id="rId9"/>
    <p:sldId id="271" r:id="rId10"/>
    <p:sldId id="275" r:id="rId11"/>
    <p:sldId id="276" r:id="rId12"/>
    <p:sldId id="277" r:id="rId13"/>
    <p:sldId id="278" r:id="rId14"/>
    <p:sldId id="257" r:id="rId15"/>
    <p:sldId id="258" r:id="rId16"/>
    <p:sldId id="261" r:id="rId17"/>
    <p:sldId id="264" r:id="rId18"/>
    <p:sldId id="260" r:id="rId19"/>
    <p:sldId id="262" r:id="rId20"/>
    <p:sldId id="263" r:id="rId21"/>
    <p:sldId id="265" r:id="rId22"/>
    <p:sldId id="266" r:id="rId23"/>
    <p:sldId id="267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298" r:id="rId45"/>
    <p:sldId id="301" r:id="rId46"/>
    <p:sldId id="302" r:id="rId47"/>
    <p:sldId id="303" r:id="rId48"/>
    <p:sldId id="304" r:id="rId49"/>
    <p:sldId id="306" r:id="rId50"/>
    <p:sldId id="307" r:id="rId51"/>
    <p:sldId id="309" r:id="rId52"/>
    <p:sldId id="310" r:id="rId53"/>
    <p:sldId id="311" r:id="rId54"/>
    <p:sldId id="308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32" r:id="rId70"/>
    <p:sldId id="333" r:id="rId71"/>
    <p:sldId id="334" r:id="rId72"/>
    <p:sldId id="335" r:id="rId73"/>
    <p:sldId id="336" r:id="rId74"/>
    <p:sldId id="337" r:id="rId75"/>
    <p:sldId id="327" r:id="rId76"/>
    <p:sldId id="329" r:id="rId77"/>
    <p:sldId id="328" r:id="rId78"/>
    <p:sldId id="331" r:id="rId79"/>
    <p:sldId id="330" r:id="rId80"/>
    <p:sldId id="338" r:id="rId81"/>
    <p:sldId id="341" r:id="rId82"/>
    <p:sldId id="340" r:id="rId83"/>
    <p:sldId id="342" r:id="rId84"/>
    <p:sldId id="339" r:id="rId85"/>
    <p:sldId id="343" r:id="rId86"/>
    <p:sldId id="344" r:id="rId87"/>
    <p:sldId id="349" r:id="rId88"/>
    <p:sldId id="346" r:id="rId89"/>
    <p:sldId id="345" r:id="rId90"/>
    <p:sldId id="350" r:id="rId91"/>
    <p:sldId id="347" r:id="rId92"/>
    <p:sldId id="348" r:id="rId93"/>
    <p:sldId id="351" r:id="rId94"/>
    <p:sldId id="352" r:id="rId95"/>
    <p:sldId id="353" r:id="rId96"/>
    <p:sldId id="354" r:id="rId97"/>
    <p:sldId id="355" r:id="rId98"/>
    <p:sldId id="361" r:id="rId99"/>
    <p:sldId id="358" r:id="rId100"/>
    <p:sldId id="360" r:id="rId101"/>
    <p:sldId id="356" r:id="rId102"/>
    <p:sldId id="359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80" r:id="rId119"/>
    <p:sldId id="381" r:id="rId120"/>
    <p:sldId id="379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78" r:id="rId134"/>
    <p:sldId id="394" r:id="rId135"/>
    <p:sldId id="395" r:id="rId136"/>
    <p:sldId id="396" r:id="rId137"/>
    <p:sldId id="400" r:id="rId138"/>
    <p:sldId id="401" r:id="rId139"/>
    <p:sldId id="397" r:id="rId140"/>
    <p:sldId id="398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09" r:id="rId149"/>
    <p:sldId id="410" r:id="rId150"/>
    <p:sldId id="411" r:id="rId151"/>
    <p:sldId id="412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31" r:id="rId163"/>
    <p:sldId id="428" r:id="rId164"/>
    <p:sldId id="429" r:id="rId165"/>
    <p:sldId id="430" r:id="rId166"/>
    <p:sldId id="432" r:id="rId167"/>
    <p:sldId id="433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24" r:id="rId177"/>
    <p:sldId id="425" r:id="rId178"/>
    <p:sldId id="426" r:id="rId179"/>
    <p:sldId id="427" r:id="rId1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E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D112E-BB62-456A-A767-D64C5040DE6F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ED4E0-BC57-487F-94B7-FAAF7D801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3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02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52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https://character.ai/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6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인텔 맥북은 가능한가요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불가능합니다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https://unity.com/_next/image?url=https%3A%2F%2Fcdn.sanity.io%2Fimages%2Ffuvbjjlp%2Fproduction%2F44e7819ae241216cff3c8d1facbba8dd5503c574-600x337.jpg&amp;w=3840&amp;q=75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https://velog.velcdn.com/images/ihj04982/post/ff46d2bc-83f4-40f3-8d4d-4a0318e1ca99/image.png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https://velog.velcdn.com/images/ihj04982/post/ff46d2bc-83f4-40f3-8d4d-4a0318e1ca99/image.png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12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BFFF2-CC6B-428C-8648-F3736C0CE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CADCA-421A-A5FD-2C11-E6795489D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0DC14-F715-7350-8456-61C5A948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34AAC-E28C-BF45-D4DA-E52B91DE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F6442-9EBC-A295-3BE5-DA0E7B0A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6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0888-91B2-68B8-53C3-17C9E168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E22C-06A7-D9D1-ABF6-6BD73D2C3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4DFF9-3865-E4E3-8BE9-3623F9BE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993F7-39D3-7253-1E12-68BA9EDA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110AC-FF61-67BF-353D-8622BB09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06DDDA-29E1-B6FF-545D-B406080E0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1C6BD9-E226-9B38-291E-B62300367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CE125-371C-39EC-D44C-658B6CED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42496-8F6C-5988-3087-6BE2C7DC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F376C-2825-1F97-FE8E-93D28F31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2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36376-8BAF-5612-8CDB-E700BF2A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1F795-FABD-82A2-95C6-FC8D6B2E2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638FB-DA49-65BA-B9B6-D206A85F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70307-A0F6-D1B7-3867-4919F394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BBE94-2F49-35B2-2F9A-879B0723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8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5A6D0-992E-B44E-056A-13157AC3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7244D-7B5B-4611-BF24-BAB853D8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353ED9-9F17-417D-6DD7-74249C67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CFCDE-46CE-A06B-A279-39328E63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2C3D7-EF4C-9071-218F-1510A6D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68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29C25-14FC-7814-7264-1A4FC0D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A7222-570F-BCC9-2899-AE6ECF92B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1FBDB8-0561-0AE2-6542-68A144BE7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473DD7-A32D-ED30-CC69-9DAA30DD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D519C-F86C-0153-15FE-0A1C9685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D22168-C606-A579-E87F-628F2972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5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D126F-51F5-BFEF-0F66-2091492B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3B92B2-D2F0-F410-25B7-C6C068FE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DC264F-F472-50E6-EF06-4B55EFFF5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862D7-9ED1-8620-8E9A-919A9FA84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922966-2040-A72E-E3F1-1FE5690A9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826BED-0850-9FCB-8FD2-57BB7B3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E9D8E-C4F2-F631-237E-92C1AD0E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1C81B-D627-EDD5-3A0D-55D9866B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9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32F6F-BB2E-FB87-6D6B-5EA49EA4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174F1-1764-C769-605A-DBB748A7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9A745E-CE7A-9E34-29F3-5A498288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4925E9-5237-47C5-2CE0-2DA39873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1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517CF-A087-17A5-9AB1-020A9B5C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14B1D6-8A14-886C-169A-490C571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0BA50-EC12-E97A-E502-D7DE831F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7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D3028-E2A2-0042-5F82-B2176E76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A9233-88CF-6BDF-BDE1-C9B0E4BF5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5B5B76-3B33-7300-5F70-08741DA3D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BFA1-A9A7-E63A-8F63-CDD02259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FB29E8-3C3F-2C92-5F6B-08F48634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6BC6C-4107-A9C2-4E04-8A232F1B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EAE96-7219-FC39-7D5F-45CBDE7B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F6052D-1A23-9A13-1198-58F47ED4F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49656-4F52-AED8-3890-3EE078EF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1CB58-4B03-89D4-29F6-541529BD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04B25-C326-B719-D7E1-93647892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0EB21C-D637-DE13-2688-B35E66A2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5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F2D6F-5B60-409B-C350-9D2CC115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22DFC-AF96-E2A5-4F5C-78C7D079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923DA-7E59-B538-2C65-9D0CA93CA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65C3-13E6-43D3-B94C-52D8A0560B1B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8F792-4AC5-CBB6-EF8C-1AD7C5323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10C6B-1958-858A-1268-19FBA4D52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4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4710238"/>
            <a:ext cx="6683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왕초보도 가능한</a:t>
            </a:r>
            <a:endParaRPr lang="en-US" altLang="ko-KR" sz="32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일만에 메타버스 </a:t>
            </a:r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휴먼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9C072-B1A8-7443-B5A9-501E8EBDEF8C}"/>
              </a:ext>
            </a:extLst>
          </p:cNvPr>
          <p:cNvSpPr txBox="1"/>
          <p:nvPr/>
        </p:nvSpPr>
        <p:spPr>
          <a:xfrm>
            <a:off x="167951" y="5800851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크리에이터 유닛 스튜디오 대표 신 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DA7128-79EE-B629-CDBE-42F84524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543" y="6115014"/>
            <a:ext cx="718457" cy="718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30D6F-150E-6001-886A-F1BF50EB4F4C}"/>
              </a:ext>
            </a:extLst>
          </p:cNvPr>
          <p:cNvSpPr txBox="1"/>
          <p:nvPr/>
        </p:nvSpPr>
        <p:spPr>
          <a:xfrm>
            <a:off x="167951" y="611501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sj@cnitsstudio.com</a:t>
            </a:r>
            <a:endParaRPr lang="ko-KR" altLang="en-US" sz="1400" dirty="0">
              <a:solidFill>
                <a:schemeClr val="bg1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06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4480012" y="3198167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휴먼은 무엇인가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54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95410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 A():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print(“A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를 정의합니다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.”)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“A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 정의합니다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라고 표시됩니다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9843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우선 저희가 보고 있는 코드를 잠깐 확인해보겠습니다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890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A27A0F-E8B5-D617-0220-75E199B623EC}"/>
              </a:ext>
            </a:extLst>
          </p:cNvPr>
          <p:cNvSpPr/>
          <p:nvPr/>
        </p:nvSpPr>
        <p:spPr>
          <a:xfrm>
            <a:off x="2008094" y="137008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825C98-3EC5-418D-1AD4-3BAAD992CFBE}"/>
              </a:ext>
            </a:extLst>
          </p:cNvPr>
          <p:cNvSpPr/>
          <p:nvPr/>
        </p:nvSpPr>
        <p:spPr>
          <a:xfrm>
            <a:off x="1613647" y="5148668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170BD3-D996-4396-537B-15BA092D2F3C}"/>
              </a:ext>
            </a:extLst>
          </p:cNvPr>
          <p:cNvCxnSpPr/>
          <p:nvPr/>
        </p:nvCxnSpPr>
        <p:spPr>
          <a:xfrm>
            <a:off x="3128682" y="1766047"/>
            <a:ext cx="2761130" cy="21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152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ConsultBot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아래 정보를 바탕으로 사용자에서 항공편 예약 관련 상담을 친절하게 진행해 주어야 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항공편 예약을 하기 위해 참고해야 하는 정보는 다음과 같아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31376" y="877025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659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397031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history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874825" y="424775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153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2B8A7A-1F63-AC00-179A-23B700D7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40" y="1210236"/>
            <a:ext cx="9566520" cy="48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54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005523" y="3105834"/>
            <a:ext cx="418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불가능한 요청 탐지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0658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string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8700033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chat_completion.choices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message.content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항공사 사장이 되기 위한 방법을 설명해줘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4822383"/>
            <a:ext cx="8307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항공사 사장이 되기 위해서는 전문적인 교육 및 경력이 필요합니다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먼저 관련 분야의 학위를 취득하거나 산업체 경력을 쌓는 것이 중요합니다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그 후에는 항공 관련 조직에서 다양한 경험을 쌓고 조직의 구조와 운영을 이해하는 것이 도움이 될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또한 창의적이고 혁신적인 아이디어를 가지고 있어야 하며 리더십과 의사소통 능력도 필수적입니다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젊은 시절부터 열심히 공부하고 경험을 쌓아가면서 항공사 사장이 될 수 있는 가능성을 높일 수 있을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166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 예정입니다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6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714031" y="3013501"/>
            <a:ext cx="876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즉 가상 공간에서 실존 인물이 아닌 소프트웨어로 만든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가상의 인간을 뜻한다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630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375487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 할 수 있는 질문의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이용가능 한 항공사의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대한항공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(Korean Air)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아시아나항공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(Asiana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싱가포르항공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(Singapore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미국항공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(American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에어프랑스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(Air France)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루프트한자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(Lufthansa)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일본항공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(Japan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Instruction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만들어서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가 답변을 하는데 참고하도록 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5690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9538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C850903-8D00-933F-E19C-F1940B336B37}"/>
              </a:ext>
            </a:extLst>
          </p:cNvPr>
          <p:cNvSpPr/>
          <p:nvPr/>
        </p:nvSpPr>
        <p:spPr>
          <a:xfrm>
            <a:off x="1801306" y="2680447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481FF8-201E-2AE5-27E8-2941C4DA555D}"/>
              </a:ext>
            </a:extLst>
          </p:cNvPr>
          <p:cNvSpPr/>
          <p:nvPr/>
        </p:nvSpPr>
        <p:spPr>
          <a:xfrm>
            <a:off x="4840341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9FAE68-4C58-BCE0-5EFF-05F9A8C7CA25}"/>
              </a:ext>
            </a:extLst>
          </p:cNvPr>
          <p:cNvSpPr/>
          <p:nvPr/>
        </p:nvSpPr>
        <p:spPr>
          <a:xfrm>
            <a:off x="2208400" y="3128682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1E77DA-7F11-1685-C645-646854FE1FA1}"/>
              </a:ext>
            </a:extLst>
          </p:cNvPr>
          <p:cNvSpPr/>
          <p:nvPr/>
        </p:nvSpPr>
        <p:spPr>
          <a:xfrm>
            <a:off x="7045658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075148-BBC4-DFA7-6916-594C77EA3085}"/>
              </a:ext>
            </a:extLst>
          </p:cNvPr>
          <p:cNvCxnSpPr/>
          <p:nvPr/>
        </p:nvCxnSpPr>
        <p:spPr>
          <a:xfrm>
            <a:off x="2017059" y="1559859"/>
            <a:ext cx="5836023" cy="2411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138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716983" y="3105834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매뉴얼 기반 답변 생성</a:t>
            </a:r>
          </a:p>
        </p:txBody>
      </p:sp>
    </p:spTree>
    <p:extLst>
      <p:ext uri="{BB962C8B-B14F-4D97-AF65-F5344CB8AC3E}">
        <p14:creationId xmlns:p14="http://schemas.microsoft.com/office/powerpoint/2010/main" val="1563406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61F11-D7B8-8AF1-58E4-B649F02F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840625"/>
            <a:ext cx="1084096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89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766556"/>
            <a:ext cx="9448800" cy="48320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base_url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"http://localhost:5005/v1"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api_key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lm-studio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및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규정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.txt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강의를 환불하고 싶어요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어떻게 해야 하나요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?"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open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"utf-8"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f.read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너는 온라인 강의에 대해 환불 및 결제를 담당해 주는 인공지능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챗봇이야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이용약관을 참고하여서 사용자의 질문에 친절하게 답변해줘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terms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사용자의 요청에 대한 답변을 해줘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query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Path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로 해당 텍스트를 불러올 수 있습니다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3140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689920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terms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이제 내용을 추가해주고 질문을 해봅니다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2919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74B4C-ACE5-F2F7-E9CC-3EBEDB0F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4" y="2371750"/>
            <a:ext cx="10945172" cy="21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4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5287926" y="3075057"/>
            <a:ext cx="161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5926702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5AFC48-7FF1-9B58-4A8A-7BF8FEE6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27" y="1164656"/>
            <a:ext cx="5355544" cy="49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0A34B-AA98-47B4-19F1-28EF0DD7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8" y="1190171"/>
            <a:ext cx="10263567" cy="5013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CCBD3A-257F-FBF2-FC2E-C2068B0C2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43" y="3696767"/>
            <a:ext cx="6096000" cy="29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46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Picture 2" descr="유니티 (게임 엔진) - 위키백과, 우리 모두의 백과사전">
            <a:extLst>
              <a:ext uri="{FF2B5EF4-FFF2-40B4-BE49-F238E27FC236}">
                <a16:creationId xmlns:a16="http://schemas.microsoft.com/office/drawing/2014/main" id="{4A0DF461-DE4E-A84A-E1C1-8A1F49CC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841392"/>
            <a:ext cx="3439976" cy="12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dn2.unrealengine.com/Unreal+Engine%2F11_18_UE_...">
            <a:extLst>
              <a:ext uri="{FF2B5EF4-FFF2-40B4-BE49-F238E27FC236}">
                <a16:creationId xmlns:a16="http://schemas.microsoft.com/office/drawing/2014/main" id="{CFC70577-65BE-256A-CFDD-51FA8AD9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49" y="2405230"/>
            <a:ext cx="4184651" cy="235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476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4719661" y="3105834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게임 엔진 툴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393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59498" y="3105834"/>
            <a:ext cx="2073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AR/VR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1488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0" name="Picture 2" descr="초등학교 교실과 집안 공부방에 AR 지구본이 떴다 : 동아사이언스">
            <a:extLst>
              <a:ext uri="{FF2B5EF4-FFF2-40B4-BE49-F238E27FC236}">
                <a16:creationId xmlns:a16="http://schemas.microsoft.com/office/drawing/2014/main" id="{6B340B21-B5B2-01B9-EC50-6F6C34BD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18" y="969030"/>
            <a:ext cx="6477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증강 현실이란 무엇일까요? | PTC (KO)">
            <a:extLst>
              <a:ext uri="{FF2B5EF4-FFF2-40B4-BE49-F238E27FC236}">
                <a16:creationId xmlns:a16="http://schemas.microsoft.com/office/drawing/2014/main" id="{D80B7050-3233-08E0-7328-8A23F985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49" y="2967318"/>
            <a:ext cx="6715684" cy="33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316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074" name="Picture 2" descr="유니티, 증강현실 건축 플랫폼 '비주얼라이브' 인수">
            <a:extLst>
              <a:ext uri="{FF2B5EF4-FFF2-40B4-BE49-F238E27FC236}">
                <a16:creationId xmlns:a16="http://schemas.microsoft.com/office/drawing/2014/main" id="{A44781E1-FB8D-7CB5-B814-D05E27827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1264024"/>
            <a:ext cx="9996000" cy="49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156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4308494" y="3105834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가상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9909825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4098" name="Picture 2" descr="Unity Industry: 실시간 3D 경험 제작 | Unity">
            <a:extLst>
              <a:ext uri="{FF2B5EF4-FFF2-40B4-BE49-F238E27FC236}">
                <a16:creationId xmlns:a16="http://schemas.microsoft.com/office/drawing/2014/main" id="{F599F587-A2C9-3FF1-1486-EDA656A2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70" y="1124792"/>
            <a:ext cx="8572459" cy="48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362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73127" y="310583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메타버스</a:t>
            </a:r>
          </a:p>
        </p:txBody>
      </p:sp>
    </p:spTree>
    <p:extLst>
      <p:ext uri="{BB962C8B-B14F-4D97-AF65-F5344CB8AC3E}">
        <p14:creationId xmlns:p14="http://schemas.microsoft.com/office/powerpoint/2010/main" val="12303066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0404B5-E9FC-F8CB-6CFA-6F80F315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1214717"/>
            <a:ext cx="6096000" cy="3259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1111DF-7BAF-ED6E-FFA8-14EEF2F9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435" y="2351681"/>
            <a:ext cx="7817224" cy="38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551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711122" y="3105834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41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4338" name="Picture 2" descr="/사진=에픽게임즈 유튜브 ">
            <a:extLst>
              <a:ext uri="{FF2B5EF4-FFF2-40B4-BE49-F238E27FC236}">
                <a16:creationId xmlns:a16="http://schemas.microsoft.com/office/drawing/2014/main" id="{811571E5-3676-75CE-334D-72D49C67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14" y="1122589"/>
            <a:ext cx="8200572" cy="461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991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122" name="Picture 2" descr="project] 유니티 머신러닝 ML-Agents로 레이싱 게임 만들기 1#설치, 에러 해결">
            <a:extLst>
              <a:ext uri="{FF2B5EF4-FFF2-40B4-BE49-F238E27FC236}">
                <a16:creationId xmlns:a16="http://schemas.microsoft.com/office/drawing/2014/main" id="{4F55F267-25B4-E9E7-EBA9-E0D90812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06" y="1757083"/>
            <a:ext cx="8130988" cy="406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0623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08203" y="3105834"/>
            <a:ext cx="2175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</a:p>
        </p:txBody>
      </p:sp>
    </p:spTree>
    <p:extLst>
      <p:ext uri="{BB962C8B-B14F-4D97-AF65-F5344CB8AC3E}">
        <p14:creationId xmlns:p14="http://schemas.microsoft.com/office/powerpoint/2010/main" val="399845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146" name="Picture 2" descr="메타휴먼 크리에이터 미리보기: 간편하게 제작하는 초고품질의 디지털 휴먼 - Unreal Engine">
            <a:extLst>
              <a:ext uri="{FF2B5EF4-FFF2-40B4-BE49-F238E27FC236}">
                <a16:creationId xmlns:a16="http://schemas.microsoft.com/office/drawing/2014/main" id="{30525988-2E85-7E4D-7259-F24C9E10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17" y="978273"/>
            <a:ext cx="9305365" cy="523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591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026" name="Picture 2" descr="cdn2.unrealengine.com/Unreal+Engine%2F11_18_UE_Fee...">
            <a:extLst>
              <a:ext uri="{FF2B5EF4-FFF2-40B4-BE49-F238E27FC236}">
                <a16:creationId xmlns:a16="http://schemas.microsoft.com/office/drawing/2014/main" id="{6CD47147-1FDD-F9C7-3B17-35550E38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705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814A4B-5B9E-3A39-70A6-BAD54762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45" y="1712257"/>
            <a:ext cx="10302109" cy="38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38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1A11FA-09E2-17A2-CD33-6AF1BC7F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9663"/>
            <a:ext cx="11277600" cy="55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72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EA089-61C9-51E2-5DC9-663A6B4F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2" y="1021977"/>
            <a:ext cx="11115575" cy="5548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ECE728-7EFC-2B0D-68CA-AB7E01CB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4" y="947899"/>
            <a:ext cx="552527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26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73BF81-575A-2CF4-CFA6-DE08EED2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1" y="766556"/>
            <a:ext cx="10597957" cy="56241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082369-6338-1640-DEE9-1BDAD1F4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92" y="2550081"/>
            <a:ext cx="4574771" cy="22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66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DF906E5-B68C-74D4-282F-8478FF44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89" y="618342"/>
            <a:ext cx="8425030" cy="604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F6D04F-33FF-6FCD-F136-B8BC3BB4FCE2}"/>
              </a:ext>
            </a:extLst>
          </p:cNvPr>
          <p:cNvSpPr/>
          <p:nvPr/>
        </p:nvSpPr>
        <p:spPr>
          <a:xfrm>
            <a:off x="3012141" y="1604682"/>
            <a:ext cx="1039906" cy="1039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4AEBD4-3ACF-23BA-6E87-6CAE950F1EB0}"/>
              </a:ext>
            </a:extLst>
          </p:cNvPr>
          <p:cNvSpPr/>
          <p:nvPr/>
        </p:nvSpPr>
        <p:spPr>
          <a:xfrm>
            <a:off x="6015317" y="995082"/>
            <a:ext cx="1039906" cy="1039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89822C-9206-947B-0F28-BA3B58D23764}"/>
              </a:ext>
            </a:extLst>
          </p:cNvPr>
          <p:cNvSpPr/>
          <p:nvPr/>
        </p:nvSpPr>
        <p:spPr>
          <a:xfrm>
            <a:off x="9161929" y="3258476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F11123-1176-3DA1-5142-9D13C7B78C2E}"/>
              </a:ext>
            </a:extLst>
          </p:cNvPr>
          <p:cNvSpPr/>
          <p:nvPr/>
        </p:nvSpPr>
        <p:spPr>
          <a:xfrm>
            <a:off x="8393823" y="5445864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BCE0C6-11B9-E083-4D99-5647C469F2AA}"/>
              </a:ext>
            </a:extLst>
          </p:cNvPr>
          <p:cNvSpPr/>
          <p:nvPr/>
        </p:nvSpPr>
        <p:spPr>
          <a:xfrm>
            <a:off x="9161929" y="6033617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825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3D6340-A963-727F-E905-3683A692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1" y="1135955"/>
            <a:ext cx="8498978" cy="4977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2E8255-78B4-CA13-65B7-4CAED571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654" y="2832847"/>
            <a:ext cx="7373346" cy="371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8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C23FA7-4F0A-E03F-7113-C692274EA0DC}"/>
              </a:ext>
            </a:extLst>
          </p:cNvPr>
          <p:cNvSpPr/>
          <p:nvPr/>
        </p:nvSpPr>
        <p:spPr>
          <a:xfrm>
            <a:off x="4474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65957-1354-9A1A-B048-FFB648CB33E6}"/>
              </a:ext>
            </a:extLst>
          </p:cNvPr>
          <p:cNvSpPr txBox="1"/>
          <p:nvPr/>
        </p:nvSpPr>
        <p:spPr>
          <a:xfrm>
            <a:off x="673071" y="3939907"/>
            <a:ext cx="21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GitHub (</a:t>
            </a:r>
            <a:r>
              <a:rPr lang="ko-KR" altLang="en-US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깃허브</a:t>
            </a:r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)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F466F-3C9B-965A-C5E1-84C595E5C427}"/>
              </a:ext>
            </a:extLst>
          </p:cNvPr>
          <p:cNvSpPr txBox="1"/>
          <p:nvPr/>
        </p:nvSpPr>
        <p:spPr>
          <a:xfrm>
            <a:off x="907688" y="4325333"/>
            <a:ext cx="165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깃 허브를 다운로드 하고</a:t>
            </a:r>
            <a:endParaRPr lang="en-US" altLang="ko-KR" sz="1200" dirty="0">
              <a:solidFill>
                <a:srgbClr val="6000EE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  <a:cs typeface="Pretendard Variable Black" panose="020000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사용해보기</a:t>
            </a:r>
          </a:p>
        </p:txBody>
      </p:sp>
      <p:pic>
        <p:nvPicPr>
          <p:cNvPr id="1026" name="Picture 2" descr="깃허브 - 위키백과, 우리 모두의 백과사전">
            <a:extLst>
              <a:ext uri="{FF2B5EF4-FFF2-40B4-BE49-F238E27FC236}">
                <a16:creationId xmlns:a16="http://schemas.microsoft.com/office/drawing/2014/main" id="{395CD5F7-F885-B47D-1E68-BEAE9394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73" y="2098641"/>
            <a:ext cx="1512650" cy="15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E4FCE4-C679-BB60-BD05-1D4E7373825F}"/>
              </a:ext>
            </a:extLst>
          </p:cNvPr>
          <p:cNvSpPr/>
          <p:nvPr/>
        </p:nvSpPr>
        <p:spPr>
          <a:xfrm>
            <a:off x="33176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3BB35-F340-F759-55DD-3BCEE5327749}"/>
              </a:ext>
            </a:extLst>
          </p:cNvPr>
          <p:cNvSpPr txBox="1"/>
          <p:nvPr/>
        </p:nvSpPr>
        <p:spPr>
          <a:xfrm>
            <a:off x="3373637" y="3939907"/>
            <a:ext cx="247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LM Studio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57D87-B97E-8F9C-3DA8-8149DCB22AE3}"/>
              </a:ext>
            </a:extLst>
          </p:cNvPr>
          <p:cNvSpPr txBox="1"/>
          <p:nvPr/>
        </p:nvSpPr>
        <p:spPr>
          <a:xfrm>
            <a:off x="3780526" y="4422797"/>
            <a:ext cx="1659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LM Studio 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다운로드</a:t>
            </a:r>
          </a:p>
        </p:txBody>
      </p:sp>
      <p:pic>
        <p:nvPicPr>
          <p:cNvPr id="1028" name="Picture 4" descr="LM Studio · GitHub">
            <a:extLst>
              <a:ext uri="{FF2B5EF4-FFF2-40B4-BE49-F238E27FC236}">
                <a16:creationId xmlns:a16="http://schemas.microsoft.com/office/drawing/2014/main" id="{8D00C9C9-E1A2-03DC-1394-6690C4D1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19" y="2167819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658D32-F458-F966-3A37-E8CBB3710868}"/>
              </a:ext>
            </a:extLst>
          </p:cNvPr>
          <p:cNvSpPr/>
          <p:nvPr/>
        </p:nvSpPr>
        <p:spPr>
          <a:xfrm>
            <a:off x="61878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0647C-629E-1551-192F-27FA1393A25E}"/>
              </a:ext>
            </a:extLst>
          </p:cNvPr>
          <p:cNvSpPr txBox="1"/>
          <p:nvPr/>
        </p:nvSpPr>
        <p:spPr>
          <a:xfrm>
            <a:off x="6267189" y="3956001"/>
            <a:ext cx="240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Pycharm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640EB-1208-A3A0-9668-A59FC57E3037}"/>
              </a:ext>
            </a:extLst>
          </p:cNvPr>
          <p:cNvSpPr txBox="1"/>
          <p:nvPr/>
        </p:nvSpPr>
        <p:spPr>
          <a:xfrm>
            <a:off x="6584573" y="4417665"/>
            <a:ext cx="179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파이참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 및 파이썬 다운로드</a:t>
            </a:r>
          </a:p>
        </p:txBody>
      </p:sp>
      <p:pic>
        <p:nvPicPr>
          <p:cNvPr id="1030" name="Picture 6" descr="4 Reasons to Use PyCharm for Your Next Python Project | by Julia Di Russo |  Towards Data Science">
            <a:extLst>
              <a:ext uri="{FF2B5EF4-FFF2-40B4-BE49-F238E27FC236}">
                <a16:creationId xmlns:a16="http://schemas.microsoft.com/office/drawing/2014/main" id="{A6053CF4-8871-9957-D646-881DBEF8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51" y="2247576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0ECB62-6948-D68F-05FA-5767394C4034}"/>
              </a:ext>
            </a:extLst>
          </p:cNvPr>
          <p:cNvSpPr/>
          <p:nvPr/>
        </p:nvSpPr>
        <p:spPr>
          <a:xfrm>
            <a:off x="90580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B1855-B133-1286-E406-6B59D9582ECB}"/>
              </a:ext>
            </a:extLst>
          </p:cNvPr>
          <p:cNvSpPr txBox="1"/>
          <p:nvPr/>
        </p:nvSpPr>
        <p:spPr>
          <a:xfrm>
            <a:off x="9169493" y="3958537"/>
            <a:ext cx="23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Unity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F3603-B869-D5C5-50F0-A5694448E2FB}"/>
              </a:ext>
            </a:extLst>
          </p:cNvPr>
          <p:cNvSpPr txBox="1"/>
          <p:nvPr/>
        </p:nvSpPr>
        <p:spPr>
          <a:xfrm>
            <a:off x="9448484" y="4417664"/>
            <a:ext cx="179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유니티 다운로드</a:t>
            </a:r>
          </a:p>
        </p:txBody>
      </p:sp>
      <p:pic>
        <p:nvPicPr>
          <p:cNvPr id="1032" name="Picture 8" descr="유니티 3D(Unity 3D) 시작 전, 필독!! 버전이 왜이리 많아?!">
            <a:extLst>
              <a:ext uri="{FF2B5EF4-FFF2-40B4-BE49-F238E27FC236}">
                <a16:creationId xmlns:a16="http://schemas.microsoft.com/office/drawing/2014/main" id="{B97B7F88-6BEC-885B-8E6C-40512B18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88" y="2256240"/>
            <a:ext cx="1286445" cy="12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226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5E0796-E959-3293-E78A-488412D4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4" y="1042157"/>
            <a:ext cx="10659963" cy="3877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6FD358-F01D-D018-CD43-A5E3AFC3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03" y="4037525"/>
            <a:ext cx="514421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29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4C9A9-8D78-162D-1D16-15C43E06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41" y="1676155"/>
            <a:ext cx="4124901" cy="350568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A8CCF31-2F25-79FD-3212-6AE413132367}"/>
              </a:ext>
            </a:extLst>
          </p:cNvPr>
          <p:cNvSpPr/>
          <p:nvPr/>
        </p:nvSpPr>
        <p:spPr>
          <a:xfrm>
            <a:off x="2348752" y="4643716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B27A66-DA17-E6DA-542E-F5E16A9E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982" y="2160493"/>
            <a:ext cx="8645017" cy="43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35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BC1A2-E619-7679-796A-D184215A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0" y="1210236"/>
            <a:ext cx="10399105" cy="518866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63EEE4-2BA7-D726-8A46-5C12432A2F98}"/>
              </a:ext>
            </a:extLst>
          </p:cNvPr>
          <p:cNvSpPr/>
          <p:nvPr/>
        </p:nvSpPr>
        <p:spPr>
          <a:xfrm>
            <a:off x="1353670" y="1210236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3C5EB7-C71F-2C4A-9A80-B4907FDB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91" y="180944"/>
            <a:ext cx="4379127" cy="15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841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BC1A2-E619-7679-796A-D184215A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0" y="1210236"/>
            <a:ext cx="10399105" cy="5188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D5A67E-E186-9AA0-8E64-583F9B75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10" y="2157235"/>
            <a:ext cx="8097380" cy="254353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63EEE4-2BA7-D726-8A46-5C12432A2F98}"/>
              </a:ext>
            </a:extLst>
          </p:cNvPr>
          <p:cNvSpPr/>
          <p:nvPr/>
        </p:nvSpPr>
        <p:spPr>
          <a:xfrm>
            <a:off x="7395882" y="3804568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02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03DDF-9A1C-BAEE-D565-3C8419E4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3094066"/>
            <a:ext cx="10739718" cy="5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203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E89159-774B-4B2E-7776-5137ECE1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16" y="1264024"/>
            <a:ext cx="7777498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781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39ED2-DF5A-14E3-584B-C31026CC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35" y="1425388"/>
            <a:ext cx="9747529" cy="475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21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39ED2-DF5A-14E3-584B-C31026CC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35" y="1425388"/>
            <a:ext cx="9747529" cy="475024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66A6EF1-6CBA-E6FA-BE76-FEEB907F9168}"/>
              </a:ext>
            </a:extLst>
          </p:cNvPr>
          <p:cNvSpPr/>
          <p:nvPr/>
        </p:nvSpPr>
        <p:spPr>
          <a:xfrm>
            <a:off x="10318376" y="1138518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3738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3E9FC8-ECDB-36B6-6561-D195F51D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89" y="1042379"/>
            <a:ext cx="8370422" cy="54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905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A00AC-46FA-B263-DE3A-BE1484A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1" y="932330"/>
            <a:ext cx="11141778" cy="5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0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569761" y="3429000"/>
            <a:ext cx="905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개발자들이 협업하고 소스 코드를 공유할 수 있는 플랫폼</a:t>
            </a:r>
          </a:p>
        </p:txBody>
      </p:sp>
    </p:spTree>
    <p:extLst>
      <p:ext uri="{BB962C8B-B14F-4D97-AF65-F5344CB8AC3E}">
        <p14:creationId xmlns:p14="http://schemas.microsoft.com/office/powerpoint/2010/main" val="34772738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A00AC-46FA-B263-DE3A-BE1484A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1" y="932330"/>
            <a:ext cx="11141778" cy="5453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F58451-9FD9-CA9E-2E9D-DD49047A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99"/>
            <a:ext cx="12192000" cy="67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217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F509A-60E9-5042-08A6-5E7F146B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3" y="906607"/>
            <a:ext cx="10835194" cy="57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437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E92E50-A2F4-EADF-492E-6FAA088F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766556"/>
            <a:ext cx="10658928" cy="57274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A082D5C-2C74-0E1A-A51F-9F377FB58293}"/>
              </a:ext>
            </a:extLst>
          </p:cNvPr>
          <p:cNvSpPr/>
          <p:nvPr/>
        </p:nvSpPr>
        <p:spPr>
          <a:xfrm>
            <a:off x="10901082" y="766556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017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FFD7D7-4354-BEF5-DD84-8CB31340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95" y="1303484"/>
            <a:ext cx="8221222" cy="4591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69D58D-66BA-6EB0-529D-40D68F26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91" y="2737068"/>
            <a:ext cx="652553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32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C396BE-32FC-CBB1-695F-ACF3AC9B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88" y="1662953"/>
            <a:ext cx="3124636" cy="1314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086D1D-49B4-8B97-4827-66F3119A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57" y="1434663"/>
            <a:ext cx="6208507" cy="4401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329BBA-AD13-E3EB-FC04-898DBEEF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88" y="3173033"/>
            <a:ext cx="276263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21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382E1-504A-69D7-632B-63E1429D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73" y="977153"/>
            <a:ext cx="10293653" cy="552887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70D8CE-F8CB-6E81-4C6B-9FAD0B9ACF0A}"/>
              </a:ext>
            </a:extLst>
          </p:cNvPr>
          <p:cNvSpPr/>
          <p:nvPr/>
        </p:nvSpPr>
        <p:spPr>
          <a:xfrm>
            <a:off x="9771529" y="5730510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9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8FF97-D64C-9A31-2ED4-FF707C04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31" y="681316"/>
            <a:ext cx="3432196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974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E3E66-D0CA-73FB-52DA-555397E0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102658"/>
            <a:ext cx="9642919" cy="5179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20DFC-5367-AAA3-D877-C130FCB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37" y="3862050"/>
            <a:ext cx="7521182" cy="1409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956267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162CBD-F09B-4E41-290F-15F7F4C0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7" y="1102659"/>
            <a:ext cx="10751726" cy="51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4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65BBC9-A95F-7112-4DB1-0EE1999A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05" y="842683"/>
            <a:ext cx="10262390" cy="55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25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A83A6-FA51-4623-4FDF-BE991FA4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79" y="1658633"/>
            <a:ext cx="7107841" cy="3967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45B36-875D-848B-1669-C51E9C540968}"/>
              </a:ext>
            </a:extLst>
          </p:cNvPr>
          <p:cNvSpPr txBox="1"/>
          <p:nvPr/>
        </p:nvSpPr>
        <p:spPr>
          <a:xfrm>
            <a:off x="1870322" y="5998865"/>
            <a:ext cx="845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기본적으로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CLI ( Command Line Interface)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통해서 이용할 수 있습니다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170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54DAFC-87E1-F76A-DDEF-E92A59944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73" y="949324"/>
            <a:ext cx="2743583" cy="5353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75261D-B0B3-AB60-0273-672B2BB2D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24" y="949324"/>
            <a:ext cx="269595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094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5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7349773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644320" y="3136612"/>
            <a:ext cx="2903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 추가</a:t>
            </a:r>
          </a:p>
        </p:txBody>
      </p:sp>
    </p:spTree>
    <p:extLst>
      <p:ext uri="{BB962C8B-B14F-4D97-AF65-F5344CB8AC3E}">
        <p14:creationId xmlns:p14="http://schemas.microsoft.com/office/powerpoint/2010/main" val="20278722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F104AB-B7F1-B4CA-7C0E-95022E45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58" y="1272989"/>
            <a:ext cx="8683494" cy="464814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C343F0C-D431-31D5-0F7C-0BFBF5287310}"/>
              </a:ext>
            </a:extLst>
          </p:cNvPr>
          <p:cNvSpPr/>
          <p:nvPr/>
        </p:nvSpPr>
        <p:spPr>
          <a:xfrm>
            <a:off x="1775012" y="5459506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6767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2F3CB22-26F1-AA71-8CB5-F618CAED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192330"/>
            <a:ext cx="10548311" cy="207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E5463-3587-5652-137A-4168E88B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77" y="2657510"/>
            <a:ext cx="10229693" cy="31067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6FB9727-17CA-246C-56D7-272341830CB2}"/>
              </a:ext>
            </a:extLst>
          </p:cNvPr>
          <p:cNvSpPr/>
          <p:nvPr/>
        </p:nvSpPr>
        <p:spPr>
          <a:xfrm>
            <a:off x="2438400" y="1075789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35235C-0482-9C51-5103-BA83A07531B6}"/>
              </a:ext>
            </a:extLst>
          </p:cNvPr>
          <p:cNvSpPr/>
          <p:nvPr/>
        </p:nvSpPr>
        <p:spPr>
          <a:xfrm>
            <a:off x="4123763" y="3263130"/>
            <a:ext cx="788895" cy="788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28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34B43A-BBE2-2837-2B8A-5DCBCC41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882" y="982651"/>
            <a:ext cx="1819529" cy="14861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0E29D8-0512-E56D-C99E-C19282A8F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50" y="591670"/>
            <a:ext cx="3432196" cy="56746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A39025-64F7-9BFB-5017-98A06F4D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882" y="2963549"/>
            <a:ext cx="2118739" cy="28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579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6782D2-1166-1543-2ACD-FCB19ABC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75" y="1990524"/>
            <a:ext cx="3334215" cy="2876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E3A212-39A3-2B22-B32C-5AB24A21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93" y="1785708"/>
            <a:ext cx="3486637" cy="328658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09428B2-EE9A-FEA8-7442-A57E14A4C4F7}"/>
              </a:ext>
            </a:extLst>
          </p:cNvPr>
          <p:cNvSpPr/>
          <p:nvPr/>
        </p:nvSpPr>
        <p:spPr>
          <a:xfrm>
            <a:off x="5531224" y="3263153"/>
            <a:ext cx="788894" cy="390761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BBB51-FB22-2D59-DC3A-522C762613E7}"/>
              </a:ext>
            </a:extLst>
          </p:cNvPr>
          <p:cNvSpPr txBox="1"/>
          <p:nvPr/>
        </p:nvSpPr>
        <p:spPr>
          <a:xfrm>
            <a:off x="3603812" y="833718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애니메이션을 추가해서 자연스럽게 수정</a:t>
            </a:r>
          </a:p>
        </p:txBody>
      </p:sp>
    </p:spTree>
    <p:extLst>
      <p:ext uri="{BB962C8B-B14F-4D97-AF65-F5344CB8AC3E}">
        <p14:creationId xmlns:p14="http://schemas.microsoft.com/office/powerpoint/2010/main" val="3992708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EC5900-D157-519A-2D4D-31204CD7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0" y="2690709"/>
            <a:ext cx="971686" cy="1476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61A20-FE8B-BCD1-9740-EDCBF855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763" y="1138518"/>
            <a:ext cx="9263107" cy="49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07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7E3E66-D0CA-73FB-52DA-555397E0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102658"/>
            <a:ext cx="9642919" cy="5179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20DFC-5367-AAA3-D877-C130FCB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37" y="3862050"/>
            <a:ext cx="7521182" cy="1409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457389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D02700-A2F2-C20F-EAD7-6428512E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7" y="916996"/>
            <a:ext cx="10514330" cy="502400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F92FD59-A277-467C-B46F-CC38F077E9B7}"/>
              </a:ext>
            </a:extLst>
          </p:cNvPr>
          <p:cNvSpPr/>
          <p:nvPr/>
        </p:nvSpPr>
        <p:spPr>
          <a:xfrm>
            <a:off x="1013012" y="1380566"/>
            <a:ext cx="376518" cy="376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5CBD20-916E-7280-F554-325A2A4FCFF9}"/>
              </a:ext>
            </a:extLst>
          </p:cNvPr>
          <p:cNvSpPr/>
          <p:nvPr/>
        </p:nvSpPr>
        <p:spPr>
          <a:xfrm>
            <a:off x="8597154" y="2761131"/>
            <a:ext cx="923364" cy="923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DDDD9A-5EF6-97C6-AB4C-5A309187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567" y="5043664"/>
            <a:ext cx="4667901" cy="148610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8019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0AD8F-A1F8-0114-B48D-1E674E33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90" y="1587500"/>
            <a:ext cx="5767620" cy="3984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EA571-24FE-9696-5EF7-D905006248FA}"/>
              </a:ext>
            </a:extLst>
          </p:cNvPr>
          <p:cNvSpPr txBox="1"/>
          <p:nvPr/>
        </p:nvSpPr>
        <p:spPr>
          <a:xfrm>
            <a:off x="1434307" y="6045200"/>
            <a:ext cx="932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저희가 이용할 건 쉽게 사용할 수 있도록 만들어진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GitHub Desktop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이용하려고 합니다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5832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DF2863-6612-E600-04E8-93EC6C11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83" y="995082"/>
            <a:ext cx="4371034" cy="51405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A585D9-DF26-903C-F69E-71F872FD9916}"/>
              </a:ext>
            </a:extLst>
          </p:cNvPr>
          <p:cNvSpPr/>
          <p:nvPr/>
        </p:nvSpPr>
        <p:spPr>
          <a:xfrm>
            <a:off x="4258235" y="1335741"/>
            <a:ext cx="2133600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5367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3BD032-EA51-DB82-39B2-2E65B863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963558"/>
            <a:ext cx="5211525" cy="408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24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3BD032-EA51-DB82-39B2-2E65B863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963558"/>
            <a:ext cx="5211525" cy="408850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BFF8C93-101F-7573-45C6-94097C765673}"/>
              </a:ext>
            </a:extLst>
          </p:cNvPr>
          <p:cNvSpPr/>
          <p:nvPr/>
        </p:nvSpPr>
        <p:spPr>
          <a:xfrm>
            <a:off x="5166360" y="151638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533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375C3C-DA31-D535-A584-C681C208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54"/>
            <a:ext cx="12192000" cy="589109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A4B625D-72E3-E5A0-8DD7-3E48A1856591}"/>
              </a:ext>
            </a:extLst>
          </p:cNvPr>
          <p:cNvSpPr/>
          <p:nvPr/>
        </p:nvSpPr>
        <p:spPr>
          <a:xfrm>
            <a:off x="5394960" y="111252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19A4792-D471-A30E-F267-F11A05348C0B}"/>
              </a:ext>
            </a:extLst>
          </p:cNvPr>
          <p:cNvSpPr/>
          <p:nvPr/>
        </p:nvSpPr>
        <p:spPr>
          <a:xfrm>
            <a:off x="8991600" y="248412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057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B9C1EA-2384-AFD1-51B9-E4AA77C2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4" y="434896"/>
            <a:ext cx="11249316" cy="59882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501999F-2E74-A26B-40B7-558D4D21E49E}"/>
              </a:ext>
            </a:extLst>
          </p:cNvPr>
          <p:cNvSpPr/>
          <p:nvPr/>
        </p:nvSpPr>
        <p:spPr>
          <a:xfrm>
            <a:off x="1051560" y="488236"/>
            <a:ext cx="776684" cy="7766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655D48-13A5-E38E-F03B-21346CA4B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410" y="1318260"/>
            <a:ext cx="1352739" cy="7144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342166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40A327-DC1C-71CA-5991-6D90D14D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71" y="1234184"/>
            <a:ext cx="442021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022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CD434C-E5EC-B156-8C94-2BF81F4C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13" y="950259"/>
            <a:ext cx="10022974" cy="53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3280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D50851-9F28-51A0-D0E5-E4954DB7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69" y="794970"/>
            <a:ext cx="3048425" cy="52680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3CAD00-F71A-9A8C-CCD8-A37B3F02F737}"/>
              </a:ext>
            </a:extLst>
          </p:cNvPr>
          <p:cNvSpPr/>
          <p:nvPr/>
        </p:nvSpPr>
        <p:spPr>
          <a:xfrm>
            <a:off x="842681" y="4760259"/>
            <a:ext cx="2357718" cy="591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81BC0E-9F56-EE5B-939F-86A1B4C50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42" y="1362635"/>
            <a:ext cx="7701721" cy="41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3605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A84C6D-F6BC-E5DC-B76C-9D981C42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130" y="578925"/>
            <a:ext cx="10622752" cy="5700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54809F-C72A-40D3-3CD9-579E1A6B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027" y="781583"/>
            <a:ext cx="2371561" cy="76034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0776417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6DDCD3-EBC9-ABC2-9422-B6E74276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2" y="555811"/>
            <a:ext cx="10708900" cy="57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9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2801D-0F8D-D9C9-7F6E-74971310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980998"/>
            <a:ext cx="1011696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03409-DC22-DF0C-0AFC-7BE8E972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9" y="1638300"/>
            <a:ext cx="9114301" cy="44485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7F72CC-3C35-5240-8F1B-084C45B30A40}"/>
              </a:ext>
            </a:extLst>
          </p:cNvPr>
          <p:cNvSpPr/>
          <p:nvPr/>
        </p:nvSpPr>
        <p:spPr>
          <a:xfrm>
            <a:off x="3822700" y="3149600"/>
            <a:ext cx="1488470" cy="508000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0A88-FF92-BF47-3183-92559B438F5C}"/>
              </a:ext>
            </a:extLst>
          </p:cNvPr>
          <p:cNvSpPr txBox="1"/>
          <p:nvPr/>
        </p:nvSpPr>
        <p:spPr>
          <a:xfrm>
            <a:off x="5428868" y="321893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6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3194319" y="3064041"/>
            <a:ext cx="5498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64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795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C1B1B-DAAE-9825-C7AE-732A2C9F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1735493"/>
            <a:ext cx="5751306" cy="2724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30B3F0-4DC6-4BE2-2A6B-95637B25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3" y="2511762"/>
            <a:ext cx="7615071" cy="36717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945F5F-D13F-582D-24B7-6DCEFEBCA0A5}"/>
              </a:ext>
            </a:extLst>
          </p:cNvPr>
          <p:cNvSpPr/>
          <p:nvPr/>
        </p:nvSpPr>
        <p:spPr>
          <a:xfrm>
            <a:off x="1247451" y="3141561"/>
            <a:ext cx="1038550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8F384-4ACC-4022-2F10-8B17EFEC171D}"/>
              </a:ext>
            </a:extLst>
          </p:cNvPr>
          <p:cNvSpPr txBox="1"/>
          <p:nvPr/>
        </p:nvSpPr>
        <p:spPr>
          <a:xfrm>
            <a:off x="2286001" y="314156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66F18A-B5EC-BD43-8168-2B9BD01B8EC3}"/>
              </a:ext>
            </a:extLst>
          </p:cNvPr>
          <p:cNvSpPr/>
          <p:nvPr/>
        </p:nvSpPr>
        <p:spPr>
          <a:xfrm>
            <a:off x="4954813" y="3760491"/>
            <a:ext cx="1600117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905ED-DAEE-DCD3-A87D-3AE5D4003C4F}"/>
              </a:ext>
            </a:extLst>
          </p:cNvPr>
          <p:cNvSpPr txBox="1"/>
          <p:nvPr/>
        </p:nvSpPr>
        <p:spPr>
          <a:xfrm>
            <a:off x="6653807" y="376049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75737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16EEE-59D3-8836-A039-0A547643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42" y="1857737"/>
            <a:ext cx="5999716" cy="38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4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667544" y="3429000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 생성 및 간단하게 관리하는 법 연습 및 실습하기</a:t>
            </a:r>
          </a:p>
        </p:txBody>
      </p:sp>
    </p:spTree>
    <p:extLst>
      <p:ext uri="{BB962C8B-B14F-4D97-AF65-F5344CB8AC3E}">
        <p14:creationId xmlns:p14="http://schemas.microsoft.com/office/powerpoint/2010/main" val="375795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2782669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2638963" y="3429000"/>
            <a:ext cx="691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LLM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로컬에서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구동시킬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 있는 서비스 플랫폼</a:t>
            </a:r>
          </a:p>
        </p:txBody>
      </p:sp>
    </p:spTree>
    <p:extLst>
      <p:ext uri="{BB962C8B-B14F-4D97-AF65-F5344CB8AC3E}">
        <p14:creationId xmlns:p14="http://schemas.microsoft.com/office/powerpoint/2010/main" val="745375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407601" y="6091444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LM Studio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라고 검색해주시면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9FD002-5E49-DFDE-6F61-6B5C63C8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02" y="1660826"/>
            <a:ext cx="8355593" cy="41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949130" y="6091444"/>
            <a:ext cx="1037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 운영체제를 지원하는데 본인의 운영체제에 맞게 설치해주시면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49781-E417-AFC9-3042-9E2F0E58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13" y="1698172"/>
            <a:ext cx="10456173" cy="42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8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1E129-B855-A0A1-DCDB-8D700B67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7" y="1528459"/>
            <a:ext cx="8548914" cy="44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1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0D5086-F5F9-0278-631D-D73AA653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0" y="1880536"/>
            <a:ext cx="8028334" cy="979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734D3-EF17-DEAA-2123-AE12BD7F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24" y="2336558"/>
            <a:ext cx="9285145" cy="32752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0059351" y="386962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697156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428232" y="1951169"/>
            <a:ext cx="948849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Q8 8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높은 정밀도와 모델 성능 유지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용량이 큼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Q6 6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적은 정밀도와 약간의 성능 감소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크기도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Q5 5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정밀도가 더 낮아지며 모델 크기가 더욱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작아짐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Q4 4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매우 효율적인 모델 크기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성능이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Q3 3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최소한의 모델 크기와 정밀도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성승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손실이 클 수도 있음</a:t>
            </a:r>
            <a:b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세부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주로 모델의 각 레이어나 블록에서 사용하는 키 기준으로 양자화된 크기를 나타냄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M/S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방식 타입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M (Mixed)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혼합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S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F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with Fine-tuning)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이지만 더 정밀하게 조정된 버전</a:t>
            </a:r>
          </a:p>
        </p:txBody>
      </p:sp>
    </p:spTree>
    <p:extLst>
      <p:ext uri="{BB962C8B-B14F-4D97-AF65-F5344CB8AC3E}">
        <p14:creationId xmlns:p14="http://schemas.microsoft.com/office/powerpoint/2010/main" val="2028394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018875" y="3429000"/>
            <a:ext cx="615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쉽게 개발할 수 있도록 만든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</a:t>
            </a:r>
          </a:p>
        </p:txBody>
      </p:sp>
    </p:spTree>
    <p:extLst>
      <p:ext uri="{BB962C8B-B14F-4D97-AF65-F5344CB8AC3E}">
        <p14:creationId xmlns:p14="http://schemas.microsoft.com/office/powerpoint/2010/main" val="223882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928853" y="3064041"/>
            <a:ext cx="23342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82550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2534" name="Picture 6" descr="upload.wikimedia.org/wikipedia/commons/9/9a/Visual...">
            <a:extLst>
              <a:ext uri="{FF2B5EF4-FFF2-40B4-BE49-F238E27FC236}">
                <a16:creationId xmlns:a16="http://schemas.microsoft.com/office/drawing/2014/main" id="{CEE21AE5-FB8E-A312-3321-7F088E7D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73" y="1779700"/>
            <a:ext cx="2540453" cy="254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D3FFD-D11D-48AB-8731-FA4FC8EB1BE8}"/>
              </a:ext>
            </a:extLst>
          </p:cNvPr>
          <p:cNvSpPr txBox="1"/>
          <p:nvPr/>
        </p:nvSpPr>
        <p:spPr>
          <a:xfrm>
            <a:off x="1494428" y="4686967"/>
            <a:ext cx="923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제가 듣기로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이용해서 작업하는 분도 있다고 들었어요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416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1566563" y="3198167"/>
            <a:ext cx="908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마이크로소프트에서 만든 프로그래밍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887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627213" y="2719195"/>
            <a:ext cx="109664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파이참과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간단하게 비교하면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특화되어 있어서 다양한 개발 기능들이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포함되어있는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다양한 언어를 지원하기 위해 특정 언어에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특화되어있지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않습니다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051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5EC7-43EA-6E4E-479B-86D43648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67" y="2754574"/>
            <a:ext cx="5740120" cy="4103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4086475" y="1884158"/>
            <a:ext cx="40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그럼 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쓰나요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9943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804885" y="2828835"/>
            <a:ext cx="6611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확장프로그램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이라는게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존재하는데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빈 그릇이라고 생각하시면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94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322388" y="3013501"/>
            <a:ext cx="7576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원하는 코드를 담아서 이용할 수 있게 해주며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하나의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다양한 프로그래밍 사용이 가능합니다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587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1172240" y="3013501"/>
            <a:ext cx="987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사람마다 선호하는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툴이 다르며 저희는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파이썬의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기능만 이용하기에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진행합니다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900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6CCA6-17D8-2EF9-7869-85685031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84" y="1799189"/>
            <a:ext cx="8540632" cy="40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389986" y="6091444"/>
            <a:ext cx="544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혹은 </a:t>
            </a:r>
            <a:r>
              <a:rPr lang="en-US" altLang="ko-KR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pycharm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검색해줍니다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463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958254" y="6091444"/>
            <a:ext cx="4304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Download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버튼을 눌러줍니다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C8F332-E7A5-9EA2-2B02-E7722B8A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57" y="1679771"/>
            <a:ext cx="7605486" cy="4144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0D8D3-AF6C-2086-9F84-1053ADAF1AA4}"/>
              </a:ext>
            </a:extLst>
          </p:cNvPr>
          <p:cNvSpPr/>
          <p:nvPr/>
        </p:nvSpPr>
        <p:spPr>
          <a:xfrm>
            <a:off x="2345414" y="4849201"/>
            <a:ext cx="1612840" cy="5936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908C7-8497-3D71-D6EB-9864039E4006}"/>
              </a:ext>
            </a:extLst>
          </p:cNvPr>
          <p:cNvSpPr txBox="1"/>
          <p:nvPr/>
        </p:nvSpPr>
        <p:spPr>
          <a:xfrm>
            <a:off x="4010411" y="4961363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044821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941415" y="6091444"/>
            <a:ext cx="10338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이렇게 뜨는데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Professional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버전이 아닌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Community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버전으로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2C2A5-FCE8-A129-2223-519FE80F7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1" y="1853796"/>
            <a:ext cx="7803949" cy="3796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F47DEA-9D44-A5DB-1DC8-0F2A73D7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57" y="2895305"/>
            <a:ext cx="7997061" cy="31961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85F931-08E9-FB56-940C-CECF53183928}"/>
              </a:ext>
            </a:extLst>
          </p:cNvPr>
          <p:cNvSpPr/>
          <p:nvPr/>
        </p:nvSpPr>
        <p:spPr>
          <a:xfrm>
            <a:off x="3885217" y="5220789"/>
            <a:ext cx="864065" cy="369332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46E69-8723-7D3F-8E0C-4E8547511995}"/>
              </a:ext>
            </a:extLst>
          </p:cNvPr>
          <p:cNvSpPr txBox="1"/>
          <p:nvPr/>
        </p:nvSpPr>
        <p:spPr>
          <a:xfrm>
            <a:off x="4749282" y="5250996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80981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5130030" y="3198167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뭘까요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60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5BF42F-55C3-7E37-45C0-5596AC2A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190750"/>
            <a:ext cx="10439933" cy="2678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1730902" y="6091444"/>
            <a:ext cx="875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이번엔 구글에 파이썬 검색 이후 파이썬 홈페이지로 접속합니다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1837342" y="3906339"/>
            <a:ext cx="3473828" cy="8466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3289005" y="4144991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193578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34937-3E9C-710E-3F0D-861DB1C5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75" y="1823511"/>
            <a:ext cx="9803103" cy="3803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3561538" y="6091444"/>
            <a:ext cx="5097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&gt; Python 3.12.5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3289005" y="2579983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6622754" y="3540540"/>
            <a:ext cx="17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000E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8F0A67-39FE-B294-A793-F631E539282C}"/>
              </a:ext>
            </a:extLst>
          </p:cNvPr>
          <p:cNvSpPr/>
          <p:nvPr/>
        </p:nvSpPr>
        <p:spPr>
          <a:xfrm>
            <a:off x="5174955" y="3429000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96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294044" y="3429000"/>
            <a:ext cx="960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엔터테이먼트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자동차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건축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등 다양한 경험을 만들 수 있는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엔진 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17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224656" y="6091444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검색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393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3C5F11-6AC3-ECC8-EC0B-3D6960B41F83}"/>
              </a:ext>
            </a:extLst>
          </p:cNvPr>
          <p:cNvSpPr/>
          <p:nvPr/>
        </p:nvSpPr>
        <p:spPr>
          <a:xfrm>
            <a:off x="2370742" y="3001464"/>
            <a:ext cx="2763233" cy="66566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72A7B-EC6B-9BEA-9E81-C15989CB54D5}"/>
              </a:ext>
            </a:extLst>
          </p:cNvPr>
          <p:cNvSpPr txBox="1"/>
          <p:nvPr/>
        </p:nvSpPr>
        <p:spPr>
          <a:xfrm>
            <a:off x="5308264" y="3149628"/>
            <a:ext cx="314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 Hub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737785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263F5-BB85-97E8-3D4E-1F0514CB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56" y="2052486"/>
            <a:ext cx="6909088" cy="33993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3403360" y="3045257"/>
            <a:ext cx="1143000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3241339" y="3565994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버튼 클릭</a:t>
            </a:r>
          </a:p>
        </p:txBody>
      </p:sp>
    </p:spTree>
    <p:extLst>
      <p:ext uri="{BB962C8B-B14F-4D97-AF65-F5344CB8AC3E}">
        <p14:creationId xmlns:p14="http://schemas.microsoft.com/office/powerpoint/2010/main" val="3107595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566099" y="6091444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로그인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BF525C-2CA2-9279-C36B-FCC12B06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96" y="1814587"/>
            <a:ext cx="6616763" cy="38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1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D4C3B66-A9E7-39EA-F1B0-AC454834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86" y="1630962"/>
            <a:ext cx="6233198" cy="359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569033" y="6091444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1136409" y="2492807"/>
            <a:ext cx="1273415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2153660" y="2337243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924BD9-7FDB-8827-FB5E-3BBB54BCC65D}"/>
              </a:ext>
            </a:extLst>
          </p:cNvPr>
          <p:cNvSpPr/>
          <p:nvPr/>
        </p:nvSpPr>
        <p:spPr>
          <a:xfrm>
            <a:off x="6324600" y="1904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03338-6B3D-DEA0-D399-3F1A66D25404}"/>
              </a:ext>
            </a:extLst>
          </p:cNvPr>
          <p:cNvSpPr txBox="1"/>
          <p:nvPr/>
        </p:nvSpPr>
        <p:spPr>
          <a:xfrm>
            <a:off x="6281639" y="1754956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F37723-FF0D-132A-D63D-F5A5CD73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39" y="2446243"/>
            <a:ext cx="5451239" cy="36960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22FF25-B3B0-826B-BA74-A43D316006B4}"/>
              </a:ext>
            </a:extLst>
          </p:cNvPr>
          <p:cNvSpPr/>
          <p:nvPr/>
        </p:nvSpPr>
        <p:spPr>
          <a:xfrm>
            <a:off x="10706099" y="4571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ED62E-B05B-753E-6630-E8BC91068BAA}"/>
              </a:ext>
            </a:extLst>
          </p:cNvPr>
          <p:cNvSpPr txBox="1"/>
          <p:nvPr/>
        </p:nvSpPr>
        <p:spPr>
          <a:xfrm>
            <a:off x="10517519" y="4294251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2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174695" y="609144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세부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6255C-49A9-156D-F8BE-A0FD7501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5" y="1542057"/>
            <a:ext cx="6592220" cy="4420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8C1E78-6967-C282-0FCA-CDDA5388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58" y="2216327"/>
            <a:ext cx="6658904" cy="38105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41FDD-4209-A4A3-D55A-72D3D0B75C06}"/>
              </a:ext>
            </a:extLst>
          </p:cNvPr>
          <p:cNvSpPr/>
          <p:nvPr/>
        </p:nvSpPr>
        <p:spPr>
          <a:xfrm>
            <a:off x="10525125" y="5553074"/>
            <a:ext cx="994653" cy="409199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03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528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2215771" y="3198167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컴퓨터로 인간의 지능을 구현하는 기술을 말합니다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25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강의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68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70DD0-2C96-91C4-B7F9-0A81A3F8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26" y="2547258"/>
            <a:ext cx="7604008" cy="4022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994029" y="1342349"/>
            <a:ext cx="6203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“ChatGPT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관한 강의 내용을 글로 써 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276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222183" y="1109084"/>
            <a:ext cx="7747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ChatGPT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강사야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모든 사람들이 쉽고 재미있게 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이해하 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직접 사용해보도록 유도하는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글을 작성해줘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47EB0A-0996-78A1-84DE-6DEC16CC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2360646"/>
            <a:ext cx="7467601" cy="40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55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1685271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81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569" y="3021675"/>
            <a:ext cx="93538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당신은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중반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IT 기업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CEO로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회사의 AI 기반 솔루션 개발을 주도하고 있습니다.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분석과 최적화에 대해 깊은 이해를 가지고 있으며, 비즈니스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성장에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효과적으로 활용하는 데 관심이 많습니다.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너: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나는 AI 전문가이며, 20년 이상의 연구 경력을 가지고 있습니다.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복잡한 개념을 쉽게 설명할 수 있는 능력을 갖추고 있으며,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실용적이고 현실적인 조언을 제공합니다.</a:t>
            </a:r>
          </a:p>
        </p:txBody>
      </p:sp>
    </p:spTree>
    <p:extLst>
      <p:ext uri="{BB962C8B-B14F-4D97-AF65-F5344CB8AC3E}">
        <p14:creationId xmlns:p14="http://schemas.microsoft.com/office/powerpoint/2010/main" val="1756844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3"/>
            <a:ext cx="83343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상황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우리는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프로젝트의 중요한 마일스톤에 도달했습니다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프로젝트는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회사의 핵심 제품 개발에 큰 영향을 미칠 것입니다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지금은 마지막 테스트 단계로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위해 중요한 결정을 내려야 하는 시점입니다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목적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위한 조언과 구체적인 실행 계획을 얻는 것이 목적입니다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7052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521052"/>
            <a:ext cx="78021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95%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이상으로 향상시키는 방법을 찾고자 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위해 필요한 구체적인 조언과 최적화 전략을 얻는 것이 목표입니다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75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244054"/>
            <a:ext cx="78197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대화는 문어체로 진행되며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질문과 답변 형식으로 주고받습니다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답변은 논리적으로 구성되며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구체적인 예시와 참고 자료를 포함합니다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 답변은 간결하고 명확하며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필요한 경우 단계별로 설명합니다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9261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2967057"/>
            <a:ext cx="825418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향상시키기 위해 어떤 방법을 사용할 수 있을까요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예시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높이기 위해 데이터 전처리를 개선하거나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복잡한 아키텍처를 시도하는 것이 효과적일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예를 들어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증강 기법을 활용하거나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사용 중인 손실 함수를 교체하여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성능을 높일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." </a:t>
            </a:r>
          </a:p>
        </p:txBody>
      </p:sp>
    </p:spTree>
    <p:extLst>
      <p:ext uri="{BB962C8B-B14F-4D97-AF65-F5344CB8AC3E}">
        <p14:creationId xmlns:p14="http://schemas.microsoft.com/office/powerpoint/2010/main" val="137360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6" name="Picture 8" descr="ChatGPT users can now browse internet, OpenAI says | Reuters">
            <a:extLst>
              <a:ext uri="{FF2B5EF4-FFF2-40B4-BE49-F238E27FC236}">
                <a16:creationId xmlns:a16="http://schemas.microsoft.com/office/drawing/2014/main" id="{0A67C7A9-335B-EB8F-2546-C075E249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05" y="1809750"/>
            <a:ext cx="4773789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696398" y="5676900"/>
            <a:ext cx="879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30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초기베타를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시작으로 현재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GPT-4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까지 성장</a:t>
            </a:r>
          </a:p>
        </p:txBody>
      </p:sp>
    </p:spTree>
    <p:extLst>
      <p:ext uri="{BB962C8B-B14F-4D97-AF65-F5344CB8AC3E}">
        <p14:creationId xmlns:p14="http://schemas.microsoft.com/office/powerpoint/2010/main" val="313952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586481" y="1598941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7"/>
            <a:ext cx="9090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전문적이지만 따뜻하고 접근하기 쉬운 톤으로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비즈니스 상황에서의 실질적인 조언을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제공합니다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스타일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 해결에 초점을 맞추며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직관적이고 실행 가능한 방법을 제시합니다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때로는 유머를 섞어 대화를 더 친근하게 만듭니다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4983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2860178" y="3105834"/>
            <a:ext cx="647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결과가 마음에 들지 않는다면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71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4218723" y="3105834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돌려 </a:t>
            </a:r>
            <a:r>
              <a:rPr lang="ko-KR" altLang="en-US" sz="36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깍아내리기</a:t>
            </a:r>
            <a:r>
              <a:rPr lang="en-US" altLang="ko-KR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214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419539" y="3013501"/>
            <a:ext cx="9190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로고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마크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저커버그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사진 추가 말고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승진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연봉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 바이럴 키워드를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넣는것을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제안해보자</a:t>
            </a:r>
          </a:p>
        </p:txBody>
      </p:sp>
    </p:spTree>
    <p:extLst>
      <p:ext uri="{BB962C8B-B14F-4D97-AF65-F5344CB8AC3E}">
        <p14:creationId xmlns:p14="http://schemas.microsoft.com/office/powerpoint/2010/main" val="3104281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667544" y="3198167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제시한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건안에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대한 이유를 숫자 데이터로 같이 한 번 제공해보자</a:t>
            </a:r>
          </a:p>
        </p:txBody>
      </p:sp>
    </p:spTree>
    <p:extLst>
      <p:ext uri="{BB962C8B-B14F-4D97-AF65-F5344CB8AC3E}">
        <p14:creationId xmlns:p14="http://schemas.microsoft.com/office/powerpoint/2010/main" val="1751069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998310" y="310583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대화의 방법과 유사</a:t>
            </a:r>
          </a:p>
        </p:txBody>
      </p:sp>
    </p:spTree>
    <p:extLst>
      <p:ext uri="{BB962C8B-B14F-4D97-AF65-F5344CB8AC3E}">
        <p14:creationId xmlns:p14="http://schemas.microsoft.com/office/powerpoint/2010/main" val="3208326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256126" y="3198167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인간과의 대화가 아닌 인공지능과의 대화</a:t>
            </a:r>
          </a:p>
        </p:txBody>
      </p:sp>
    </p:spTree>
    <p:extLst>
      <p:ext uri="{BB962C8B-B14F-4D97-AF65-F5344CB8AC3E}">
        <p14:creationId xmlns:p14="http://schemas.microsoft.com/office/powerpoint/2010/main" val="3522449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08495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829721" y="3105834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일차에 </a:t>
            </a:r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배운걸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복습해봅시다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257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</p:spTree>
    <p:extLst>
      <p:ext uri="{BB962C8B-B14F-4D97-AF65-F5344CB8AC3E}">
        <p14:creationId xmlns:p14="http://schemas.microsoft.com/office/powerpoint/2010/main" val="58804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5DD14B-9550-20D9-F87E-FF8B7159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5" y="930145"/>
            <a:ext cx="5434810" cy="433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CAFA0-AAA2-36B5-DEB1-FAEADFA83DC5}"/>
              </a:ext>
            </a:extLst>
          </p:cNvPr>
          <p:cNvSpPr txBox="1"/>
          <p:nvPr/>
        </p:nvSpPr>
        <p:spPr>
          <a:xfrm>
            <a:off x="3393176" y="5676900"/>
            <a:ext cx="546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AI?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사실은 아주 오래전 부터 존재했다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731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712428" y="2616769"/>
            <a:ext cx="876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채팅을 하는데 내가 지정한 내용을 기반으로 너희는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대화해야해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461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560028" y="4705092"/>
            <a:ext cx="417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궁금한 것을 물어보겠어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96237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6936115" y="4773270"/>
            <a:ext cx="4682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시스템 프롬프트를 기반으로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프롬프트를 받아서 답을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해주겠어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3966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82611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942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757585" y="6091444"/>
            <a:ext cx="6676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프롬프트의 이해와 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이해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FABEF-6416-6337-BB87-0B23A1CF83E5}"/>
              </a:ext>
            </a:extLst>
          </p:cNvPr>
          <p:cNvSpPr txBox="1"/>
          <p:nvPr/>
        </p:nvSpPr>
        <p:spPr>
          <a:xfrm>
            <a:off x="1071282" y="766556"/>
            <a:ext cx="10049435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8759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949098" y="6035967"/>
            <a:ext cx="4293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CHAT GPT(</a:t>
            </a:r>
            <a:r>
              <a:rPr lang="en-US" altLang="ko-KR" sz="240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AI)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에게 요청하기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371600" y="1166842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663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B13BE-7C05-384A-7308-2A6860C28298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4220725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738891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5389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781345" y="1272989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762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04FFA-05B9-16E2-D87B-B6C2F0D7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56" y="903654"/>
            <a:ext cx="5622523" cy="419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2667462" y="5676900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번쯤 들어봤을 법한 알파고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년도에 존재했으며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4E928-9FFA-99A7-43EA-262FA9F1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010" y="2530795"/>
            <a:ext cx="6655551" cy="1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51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1864107" y="227975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C470A-E31A-D06D-4D48-3E8CCAD2D204}"/>
              </a:ext>
            </a:extLst>
          </p:cNvPr>
          <p:cNvSpPr txBox="1"/>
          <p:nvPr/>
        </p:nvSpPr>
        <p:spPr>
          <a:xfrm>
            <a:off x="1864107" y="274142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0261-158B-87C0-612B-553A4D370634}"/>
              </a:ext>
            </a:extLst>
          </p:cNvPr>
          <p:cNvSpPr txBox="1"/>
          <p:nvPr/>
        </p:nvSpPr>
        <p:spPr>
          <a:xfrm>
            <a:off x="1864107" y="3203086"/>
            <a:ext cx="7444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아마 사용자가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원하는건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항공편 예약인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CBF83-85C3-F897-1A79-2C37CD7A48F1}"/>
              </a:ext>
            </a:extLst>
          </p:cNvPr>
          <p:cNvSpPr txBox="1"/>
          <p:nvPr/>
        </p:nvSpPr>
        <p:spPr>
          <a:xfrm>
            <a:off x="1864106" y="3664751"/>
            <a:ext cx="505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항공편을 예약하려는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63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659255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659255" y="2886565"/>
            <a:ext cx="1087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프롬프트에 함께 보내면서 유저가 원하는 결과가 무엇인지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어시스턴트에게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전달하는 역할을 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7290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707544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2751799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228397"/>
            <a:ext cx="9448800" cy="440120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CE9178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</a:p>
          <a:p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3846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6808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6826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269745" y="3105834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</a:t>
            </a:r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정보 추출 실습해보기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1630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99943"/>
            <a:ext cx="9448800" cy="655564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또한 항공편 관련 상담에서 구분해야 하는 항공편 관련 키워드는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8287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801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1600218" y="5676900"/>
            <a:ext cx="899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구글 번역기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파파고도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사용되었는데 동일하게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4EAB00-B8D1-A10E-01F9-016CCC5E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3" y="1178191"/>
            <a:ext cx="6557429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2CA13-ED24-6710-312F-E66FB9B3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02" y="3466702"/>
            <a:ext cx="644932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34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1462890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645691"/>
            <a:ext cx="9448800" cy="569386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제공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런던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변경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파리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할인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8741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뉴욕행 비행기를 예약할 수 있나요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21941108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3623198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000988" y="3105834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 관리</a:t>
            </a:r>
          </a:p>
        </p:txBody>
      </p:sp>
    </p:spTree>
    <p:extLst>
      <p:ext uri="{BB962C8B-B14F-4D97-AF65-F5344CB8AC3E}">
        <p14:creationId xmlns:p14="http://schemas.microsoft.com/office/powerpoint/2010/main" val="39722622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뉴옥행을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취소하고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예약할까요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3895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393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이전 사용자의 대화를 가져와서 대화를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이끌어나가야합니다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06356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542002" y="31058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5758453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73866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 = 1</a:t>
            </a: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이라고 출력됩니다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1D67D85-8A54-27A3-C5AC-547F2B080FF8}"/>
              </a:ext>
            </a:extLst>
          </p:cNvPr>
          <p:cNvSpPr/>
          <p:nvPr/>
        </p:nvSpPr>
        <p:spPr>
          <a:xfrm>
            <a:off x="2008094" y="2481274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A19F240-1F18-D584-3450-AB673357910F}"/>
              </a:ext>
            </a:extLst>
          </p:cNvPr>
          <p:cNvSpPr/>
          <p:nvPr/>
        </p:nvSpPr>
        <p:spPr>
          <a:xfrm>
            <a:off x="1377682" y="2069168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08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4225</Words>
  <Application>Microsoft Office PowerPoint</Application>
  <PresentationFormat>와이드스크린</PresentationFormat>
  <Paragraphs>687</Paragraphs>
  <Slides>179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179</vt:i4>
      </vt:variant>
    </vt:vector>
  </HeadingPairs>
  <TitlesOfParts>
    <vt:vector size="189" baseType="lpstr">
      <vt:lpstr>210 수퍼사이즈 Black BOX</vt:lpstr>
      <vt:lpstr>210 옴니고딕 010</vt:lpstr>
      <vt:lpstr>210 옴니고딕 030</vt:lpstr>
      <vt:lpstr>210 옴니고딕 040</vt:lpstr>
      <vt:lpstr>210 옴니고딕 050</vt:lpstr>
      <vt:lpstr>Arial Unicode MS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 신</dc:creator>
  <cp:lastModifiedBy>준 신</cp:lastModifiedBy>
  <cp:revision>23</cp:revision>
  <dcterms:created xsi:type="dcterms:W3CDTF">2024-08-26T06:37:35Z</dcterms:created>
  <dcterms:modified xsi:type="dcterms:W3CDTF">2024-08-30T08:08:05Z</dcterms:modified>
</cp:coreProperties>
</file>